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177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el &amp;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Titeltext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89" name="Shape 8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90" name="Shape 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kal, Spiege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Titeltext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, Aufzählung &amp;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Shape 1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18" name="Shape 118"/>
          <p:cNvSpPr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19" name="Shape 11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127" name="Shape 127"/>
          <p:cNvSpPr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22" name="Shape 2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&amp; Aufzählung -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30" name="Shape 30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9" name="Shape 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54" name="Shape 5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- Mi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62" name="Shape 6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, Spiege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Titeltext</a:t>
            </a:r>
          </a:p>
        </p:txBody>
      </p:sp>
      <p:sp>
        <p:nvSpPr>
          <p:cNvPr id="80" name="Shape 8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Textebene 1</a:t>
            </a:r>
          </a:p>
          <a:p>
            <a:pPr lvl="1"/>
            <a:r>
              <a:t>Textebene 2</a:t>
            </a:r>
          </a:p>
          <a:p>
            <a:pPr lvl="2"/>
            <a:r>
              <a:t>Textebene 3</a:t>
            </a:r>
          </a:p>
          <a:p>
            <a:pPr lvl="3"/>
            <a:r>
              <a:t>Textebene 4</a:t>
            </a:r>
          </a:p>
          <a:p>
            <a:pPr lvl="4"/>
            <a:r>
              <a:t>Textebene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/>
          <a:lstStyle/>
          <a:p>
            <a:r>
              <a:t>Titeltext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0" y="2857500"/>
            <a:ext cx="13004800" cy="52070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39" name="Shape 139"/>
          <p:cNvSpPr>
            <a:spLocks noGrp="1"/>
          </p:cNvSpPr>
          <p:nvPr>
            <p:ph type="ctrTitle"/>
          </p:nvPr>
        </p:nvSpPr>
        <p:spPr>
          <a:xfrm>
            <a:off x="2857500" y="3886200"/>
            <a:ext cx="9715500" cy="3149600"/>
          </a:xfrm>
          <a:prstGeom prst="rect">
            <a:avLst/>
          </a:prstGeom>
        </p:spPr>
        <p:txBody>
          <a:bodyPr anchor="ctr"/>
          <a:lstStyle/>
          <a:p>
            <a:pPr defTabSz="449580">
              <a:lnSpc>
                <a:spcPct val="110000"/>
              </a:lnSpc>
              <a:defRPr sz="255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GB" b="1" dirty="0"/>
              <a:t>Acoustic localisation of a speaker</a:t>
            </a:r>
            <a:br>
              <a:rPr lang="en-GB" b="1" dirty="0"/>
            </a:br>
            <a:r>
              <a:rPr lang="en-GB" b="1" dirty="0"/>
              <a:t>source in a reverberant environment</a:t>
            </a:r>
            <a:br>
              <a:rPr lang="de-DE" dirty="0"/>
            </a:br>
            <a:br>
              <a:rPr lang="de-DE" dirty="0"/>
            </a:br>
            <a:r>
              <a:rPr lang="en-GB" dirty="0"/>
              <a:t>Mathias Buder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5" name="Shape 225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5974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3 Schätzverfahren</a:t>
            </a:r>
          </a:p>
        </p:txBody>
      </p:sp>
      <p:sp>
        <p:nvSpPr>
          <p:cNvPr id="226" name="Shape 226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Prinzip - MCCC </a:t>
            </a:r>
          </a:p>
        </p:txBody>
      </p:sp>
      <p:sp>
        <p:nvSpPr>
          <p:cNvPr id="228" name="Shape 228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29" name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895600"/>
            <a:ext cx="6352309" cy="53340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hape 230"/>
          <p:cNvSpPr/>
          <p:nvPr/>
        </p:nvSpPr>
        <p:spPr>
          <a:xfrm>
            <a:off x="63500" y="1536700"/>
            <a:ext cx="89154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449580">
              <a:defRPr sz="3000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Mehrkanal-Kreuzkorrelationskoeffizient (MCCC)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419100" y="7721600"/>
            <a:ext cx="3492500" cy="800100"/>
            <a:chOff x="0" y="0"/>
            <a:chExt cx="3492500" cy="800100"/>
          </a:xfrm>
        </p:grpSpPr>
        <p:pic>
          <p:nvPicPr>
            <p:cNvPr id="231" name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100" y="63500"/>
              <a:ext cx="3310636" cy="6223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2" name="Shape 232"/>
            <p:cNvSpPr/>
            <p:nvPr/>
          </p:nvSpPr>
          <p:spPr>
            <a:xfrm>
              <a:off x="0" y="0"/>
              <a:ext cx="3492500" cy="800100"/>
            </a:xfrm>
            <a:prstGeom prst="rect">
              <a:avLst/>
            </a:prstGeom>
            <a:noFill/>
            <a:ln w="38100" cap="flat">
              <a:solidFill>
                <a:srgbClr val="FF272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34" name="Sim_voice_Phi_30_Theta_120_SNR_100dB_log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200" y="2540000"/>
            <a:ext cx="5918201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406400" y="8610600"/>
            <a:ext cx="88011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449580">
              <a:defRPr sz="3000">
                <a:solidFill>
                  <a:srgbClr val="FF27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Muss für 1326 Richtungen durchgeführt werden!</a:t>
            </a:r>
          </a:p>
        </p:txBody>
      </p:sp>
      <p:pic>
        <p:nvPicPr>
          <p:cNvPr id="236" name="temp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944" y="3949700"/>
            <a:ext cx="4594112" cy="2781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hape 237"/>
          <p:cNvSpPr/>
          <p:nvPr/>
        </p:nvSpPr>
        <p:spPr>
          <a:xfrm>
            <a:off x="215900" y="2438400"/>
            <a:ext cx="68961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449580">
              <a:defRPr sz="23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Signale werden zeitlich zueinander ausgerichtet:</a:t>
            </a:r>
          </a:p>
        </p:txBody>
      </p:sp>
      <p:pic>
        <p:nvPicPr>
          <p:cNvPr id="238" name="temp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800" y="6946900"/>
            <a:ext cx="1193801" cy="547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5" animBg="1" advAuto="0"/>
      <p:bldP spid="234" grpId="4" animBg="1" advAuto="0"/>
      <p:bldP spid="235" grpId="3" animBg="1" advAuto="0"/>
      <p:bldP spid="236" grpId="1" animBg="1" advAuto="0"/>
      <p:bldP spid="238" grpId="2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12463202" y="9323999"/>
            <a:ext cx="378098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2" name="Shape 242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5974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3 Schätzverfahren</a:t>
            </a:r>
          </a:p>
        </p:txBody>
      </p:sp>
      <p:sp>
        <p:nvSpPr>
          <p:cNvPr id="243" name="Shape 243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Prinzip - MCCC </a:t>
            </a:r>
          </a:p>
        </p:txBody>
      </p:sp>
      <p:sp>
        <p:nvSpPr>
          <p:cNvPr id="245" name="Shape 245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46" name="Simulation_MCCC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" y="1290469"/>
            <a:ext cx="12661900" cy="7899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99966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0" name="Shape 250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5974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3 Schätzverfahren</a:t>
            </a:r>
          </a:p>
        </p:txBody>
      </p:sp>
      <p:sp>
        <p:nvSpPr>
          <p:cNvPr id="251" name="Shape 251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Simulation</a:t>
            </a:r>
          </a:p>
        </p:txBody>
      </p:sp>
      <p:sp>
        <p:nvSpPr>
          <p:cNvPr id="253" name="Shape 253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54" name="sim_noise_diag_errorba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0" y="1473200"/>
            <a:ext cx="6667500" cy="76454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8" name="Group 258"/>
          <p:cNvGrpSpPr/>
          <p:nvPr/>
        </p:nvGrpSpPr>
        <p:grpSpPr>
          <a:xfrm>
            <a:off x="165100" y="2501900"/>
            <a:ext cx="6020650" cy="4749801"/>
            <a:chOff x="0" y="0"/>
            <a:chExt cx="6020649" cy="4749800"/>
          </a:xfrm>
        </p:grpSpPr>
        <p:pic>
          <p:nvPicPr>
            <p:cNvPr id="255" name="sim_diag_3D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020650" cy="47498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6" name="Shape 256"/>
            <p:cNvSpPr/>
            <p:nvPr/>
          </p:nvSpPr>
          <p:spPr>
            <a:xfrm>
              <a:off x="2171700" y="1587500"/>
              <a:ext cx="749300" cy="406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49580">
                <a:defRPr sz="17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Array</a:t>
              </a:r>
            </a:p>
          </p:txBody>
        </p:sp>
        <p:sp>
          <p:nvSpPr>
            <p:cNvPr id="257" name="Shape 257"/>
            <p:cNvSpPr/>
            <p:nvPr/>
          </p:nvSpPr>
          <p:spPr>
            <a:xfrm flipH="1" flipV="1">
              <a:off x="2841823" y="1862187"/>
              <a:ext cx="307976" cy="18429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  <a:headEnd type="stealth" w="med" len="med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2" name="Shape 262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4 Suchverfahren</a:t>
            </a:r>
          </a:p>
        </p:txBody>
      </p:sp>
      <p:sp>
        <p:nvSpPr>
          <p:cNvPr id="263" name="Shape 263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4" name="Shape 264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600200" y="1244600"/>
            <a:ext cx="9842500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Optimierung des Suchverfahrens mit Hilfe variabler </a:t>
            </a:r>
            <a:r>
              <a:rPr>
                <a:solidFill>
                  <a:srgbClr val="FF2721"/>
                </a:solidFill>
              </a:rPr>
              <a:t>Winkelschrittgrößen</a:t>
            </a:r>
            <a:r>
              <a:t>.</a:t>
            </a:r>
          </a:p>
        </p:txBody>
      </p:sp>
      <p:pic>
        <p:nvPicPr>
          <p:cNvPr id="266" name="prinzip_opt_suchgeschwindigkeit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2781300"/>
            <a:ext cx="6661414" cy="6324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Shape 267"/>
          <p:cNvSpPr/>
          <p:nvPr/>
        </p:nvSpPr>
        <p:spPr>
          <a:xfrm>
            <a:off x="7264400" y="3327400"/>
            <a:ext cx="5397500" cy="237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pPr marL="360000" indent="-360000" algn="l" defTabSz="449580">
              <a:buSzPct val="80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Drei Berechnungen pro Iteration</a:t>
            </a:r>
          </a:p>
          <a:p>
            <a:pPr marL="360000" indent="-360000" algn="l" defTabSz="449580">
              <a:buSzPct val="80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Halbierung des Suchbereichs nach jeder Iteration</a:t>
            </a:r>
          </a:p>
          <a:p>
            <a:pPr marL="360000" indent="-360000" algn="l" defTabSz="449580">
              <a:buSzPct val="80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Endet, wenn kleinste Winkelschrittweite erreicht ist</a:t>
            </a:r>
          </a:p>
        </p:txBody>
      </p:sp>
      <p:sp>
        <p:nvSpPr>
          <p:cNvPr id="268" name="Shape 268"/>
          <p:cNvSpPr/>
          <p:nvPr/>
        </p:nvSpPr>
        <p:spPr>
          <a:xfrm>
            <a:off x="7264400" y="6883400"/>
            <a:ext cx="5397500" cy="153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l" defTabSz="449580">
              <a:defRPr sz="2900" b="1" u="sng">
                <a:solidFill>
                  <a:srgbClr val="FF272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Reduktion der Suchdurchläufe von 1326 auf 30!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71" name="Shape 271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2" name="Shape 272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5 </a:t>
            </a:r>
            <a:r>
              <a:rPr sz="3900"/>
              <a:t>Untersuchung des Mikrofonarrays</a:t>
            </a:r>
          </a:p>
        </p:txBody>
      </p:sp>
      <p:sp>
        <p:nvSpPr>
          <p:cNvPr id="273" name="Shape 273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74" name="Shape 274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75" name="Foto_MikrofonArr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2041476"/>
            <a:ext cx="4751755" cy="6032501"/>
          </a:xfrm>
          <a:prstGeom prst="rect">
            <a:avLst/>
          </a:prstGeom>
          <a:ln w="12700">
            <a:solidFill>
              <a:srgbClr val="484848"/>
            </a:solidFill>
            <a:miter lim="400000"/>
          </a:ln>
        </p:spPr>
      </p:pic>
      <p:sp>
        <p:nvSpPr>
          <p:cNvPr id="276" name="Shape 276"/>
          <p:cNvSpPr/>
          <p:nvPr/>
        </p:nvSpPr>
        <p:spPr>
          <a:xfrm>
            <a:off x="5524500" y="1752600"/>
            <a:ext cx="6946900" cy="354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marL="252000" indent="-252000" algn="l" defTabSz="449580">
              <a:buSzPct val="100000"/>
              <a:buAutoNum type="arabicPeriod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Messung der Laufzeitunterschiede mit einem Oszilloskop aus einer definierten Schalleinfallsrichtung</a:t>
            </a:r>
          </a:p>
          <a:p>
            <a:pPr algn="l"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52000" indent="-252000" algn="l" defTabSz="449580">
              <a:buSzPct val="100000"/>
              <a:buAutoNum type="arabicPeriod" startAt="2"/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Vergleich mit theoretisch berechneten Laufzeitunterschieden</a:t>
            </a:r>
          </a:p>
        </p:txBody>
      </p:sp>
      <p:sp>
        <p:nvSpPr>
          <p:cNvPr id="277" name="Shape 277"/>
          <p:cNvSpPr/>
          <p:nvPr/>
        </p:nvSpPr>
        <p:spPr>
          <a:xfrm>
            <a:off x="5524500" y="5537200"/>
            <a:ext cx="6946900" cy="354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algn="l" defTabSz="449580">
              <a:defRPr sz="3000" b="1">
                <a:solidFill>
                  <a:srgbClr val="FF272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Feststellung:</a:t>
            </a:r>
          </a:p>
          <a:p>
            <a:pPr algn="l"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Die Größe der Fehler sind nicht tolerierbar.</a:t>
            </a:r>
          </a:p>
          <a:p>
            <a:pPr algn="l" defTabSz="449580">
              <a:defRPr sz="9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algn="l" defTabSz="449580">
              <a:defRPr sz="3000">
                <a:solidFill>
                  <a:srgbClr val="FF272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Lösung:</a:t>
            </a:r>
          </a:p>
          <a:p>
            <a:pPr algn="l"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pPr>
            <a:r>
              <a:t>Entwurf einer alternativen Arraygeometrie.</a:t>
            </a:r>
          </a:p>
        </p:txBody>
      </p:sp>
      <p:sp>
        <p:nvSpPr>
          <p:cNvPr id="278" name="Shape 278"/>
          <p:cNvSpPr/>
          <p:nvPr/>
        </p:nvSpPr>
        <p:spPr>
          <a:xfrm>
            <a:off x="5435600" y="7886700"/>
            <a:ext cx="4572000" cy="1130300"/>
          </a:xfrm>
          <a:prstGeom prst="rect">
            <a:avLst/>
          </a:prstGeom>
          <a:ln w="38100">
            <a:solidFill>
              <a:srgbClr val="FF272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4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81" name="Shape 281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6 </a:t>
            </a:r>
            <a:r>
              <a:rPr sz="3900"/>
              <a:t>Alternative Arraygeometrie</a:t>
            </a:r>
          </a:p>
        </p:txBody>
      </p:sp>
      <p:sp>
        <p:nvSpPr>
          <p:cNvPr id="283" name="Shape 283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4" name="Shape 284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Idee</a:t>
            </a:r>
          </a:p>
        </p:txBody>
      </p:sp>
      <p:pic>
        <p:nvPicPr>
          <p:cNvPr id="286" name="Prinzip_Konstruktion_NewArra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3060700"/>
            <a:ext cx="6883401" cy="499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Prototyp_Array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468" y="2806700"/>
            <a:ext cx="5087183" cy="5499100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hape 288"/>
          <p:cNvSpPr/>
          <p:nvPr/>
        </p:nvSpPr>
        <p:spPr>
          <a:xfrm>
            <a:off x="1905000" y="1536700"/>
            <a:ext cx="34925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Konzept</a:t>
            </a:r>
          </a:p>
        </p:txBody>
      </p:sp>
      <p:sp>
        <p:nvSpPr>
          <p:cNvPr id="289" name="Shape 289"/>
          <p:cNvSpPr/>
          <p:nvPr/>
        </p:nvSpPr>
        <p:spPr>
          <a:xfrm>
            <a:off x="8077200" y="1536700"/>
            <a:ext cx="34925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Prototyp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3" name="Shape 293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6 </a:t>
            </a:r>
            <a:r>
              <a:rPr sz="3900"/>
              <a:t>Alternative Arraygeometrie</a:t>
            </a:r>
          </a:p>
        </p:txBody>
      </p:sp>
      <p:sp>
        <p:nvSpPr>
          <p:cNvPr id="294" name="Shape 294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5" name="Shape 295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96" name="Shape 296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Konstruktion</a:t>
            </a:r>
          </a:p>
        </p:txBody>
      </p:sp>
      <p:pic>
        <p:nvPicPr>
          <p:cNvPr id="297" name="3D_Konstruktion_Grundkoerper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2362200"/>
            <a:ext cx="3776391" cy="67564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1485900" y="1524000"/>
            <a:ext cx="24892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Grundkörper</a:t>
            </a:r>
          </a:p>
        </p:txBody>
      </p:sp>
      <p:grpSp>
        <p:nvGrpSpPr>
          <p:cNvPr id="301" name="Group 301"/>
          <p:cNvGrpSpPr/>
          <p:nvPr/>
        </p:nvGrpSpPr>
        <p:grpSpPr>
          <a:xfrm>
            <a:off x="6692900" y="1333500"/>
            <a:ext cx="4699000" cy="4610100"/>
            <a:chOff x="0" y="0"/>
            <a:chExt cx="4699000" cy="4610099"/>
          </a:xfrm>
        </p:grpSpPr>
        <p:pic>
          <p:nvPicPr>
            <p:cNvPr id="299" name="3D_Konstruktion_Steckmechanismus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600" y="1231900"/>
              <a:ext cx="3378200" cy="33782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0" name="Shape 300"/>
            <p:cNvSpPr/>
            <p:nvPr/>
          </p:nvSpPr>
          <p:spPr>
            <a:xfrm>
              <a:off x="0" y="0"/>
              <a:ext cx="4699000" cy="1358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4958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Verlängerung + Kapselhalterung</a:t>
              </a:r>
            </a:p>
          </p:txBody>
        </p:sp>
      </p:grpSp>
      <p:grpSp>
        <p:nvGrpSpPr>
          <p:cNvPr id="304" name="Group 304"/>
          <p:cNvGrpSpPr/>
          <p:nvPr/>
        </p:nvGrpSpPr>
        <p:grpSpPr>
          <a:xfrm>
            <a:off x="7073899" y="5994400"/>
            <a:ext cx="3924301" cy="3200400"/>
            <a:chOff x="0" y="0"/>
            <a:chExt cx="3924300" cy="3200399"/>
          </a:xfrm>
        </p:grpSpPr>
        <p:pic>
          <p:nvPicPr>
            <p:cNvPr id="302" name="3D_Konstruktion_Mikrofonhalterung.pd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1114"/>
              <a:ext cx="3924300" cy="2389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3" name="Shape 303"/>
            <p:cNvSpPr/>
            <p:nvPr/>
          </p:nvSpPr>
          <p:spPr>
            <a:xfrm>
              <a:off x="76200" y="0"/>
              <a:ext cx="3771900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449580">
                <a:defRPr sz="3000">
                  <a:latin typeface="Helvetica"/>
                  <a:ea typeface="Helvetica"/>
                  <a:cs typeface="Helvetica"/>
                  <a:sym typeface="Helvetica"/>
                </a:defRPr>
              </a:lvl1pPr>
            </a:lstStyle>
            <a:p>
              <a:r>
                <a:t>Schnappmechanismus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" grpId="1" animBg="1" advAuto="0"/>
      <p:bldP spid="304" grpId="2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08" name="Shape 308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6 </a:t>
            </a:r>
            <a:r>
              <a:rPr sz="3900"/>
              <a:t>Alternative Arraygeometrie</a:t>
            </a:r>
          </a:p>
        </p:txBody>
      </p:sp>
      <p:sp>
        <p:nvSpPr>
          <p:cNvPr id="309" name="Shape 309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1" name="Shape 311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Konstruktion</a:t>
            </a:r>
          </a:p>
        </p:txBody>
      </p:sp>
      <p:sp>
        <p:nvSpPr>
          <p:cNvPr id="312" name="Shape 312"/>
          <p:cNvSpPr/>
          <p:nvPr/>
        </p:nvSpPr>
        <p:spPr>
          <a:xfrm>
            <a:off x="3124200" y="1536700"/>
            <a:ext cx="67945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variabel verstellbare Mikrofonabstände</a:t>
            </a:r>
          </a:p>
        </p:txBody>
      </p:sp>
      <p:pic>
        <p:nvPicPr>
          <p:cNvPr id="313" name="3D_Konstruktion_Teleskop_Arm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3200" y="2730500"/>
            <a:ext cx="5017803" cy="627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316" name="Shape 316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7" name="Shape 317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6 </a:t>
            </a:r>
            <a:r>
              <a:rPr sz="3900"/>
              <a:t>Alternative Arraygeometrie</a:t>
            </a:r>
          </a:p>
        </p:txBody>
      </p:sp>
      <p:sp>
        <p:nvSpPr>
          <p:cNvPr id="318" name="Shape 318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19" name="Shape 319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0" name="Shape 320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Konstruktion</a:t>
            </a:r>
          </a:p>
        </p:txBody>
      </p:sp>
      <p:sp>
        <p:nvSpPr>
          <p:cNvPr id="321" name="Shape 321"/>
          <p:cNvSpPr/>
          <p:nvPr/>
        </p:nvSpPr>
        <p:spPr>
          <a:xfrm>
            <a:off x="2590800" y="1435100"/>
            <a:ext cx="77851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Vergleich zwischen beiden Mikrofonarrays</a:t>
            </a:r>
          </a:p>
        </p:txBody>
      </p:sp>
      <p:pic>
        <p:nvPicPr>
          <p:cNvPr id="322" name="3D_Konstruktion_Array_mit_Kug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2534920"/>
            <a:ext cx="4470401" cy="6583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Foto_MikrofonArr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00" y="2765376"/>
            <a:ext cx="4751755" cy="6032501"/>
          </a:xfrm>
          <a:prstGeom prst="rect">
            <a:avLst/>
          </a:prstGeom>
          <a:ln w="12700">
            <a:solidFill>
              <a:srgbClr val="484848"/>
            </a:solidFill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326" name="Shape 326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7" name="Shape 327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6 </a:t>
            </a:r>
            <a:r>
              <a:rPr sz="3900"/>
              <a:t>Alternative Arraygeometrie</a:t>
            </a:r>
          </a:p>
        </p:txBody>
      </p:sp>
      <p:sp>
        <p:nvSpPr>
          <p:cNvPr id="328" name="Shape 328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29" name="Shape 329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0" name="Shape 330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Konstruktion</a:t>
            </a:r>
          </a:p>
        </p:txBody>
      </p:sp>
      <p:sp>
        <p:nvSpPr>
          <p:cNvPr id="331" name="Shape 331"/>
          <p:cNvSpPr/>
          <p:nvPr/>
        </p:nvSpPr>
        <p:spPr>
          <a:xfrm>
            <a:off x="1778000" y="1447800"/>
            <a:ext cx="32004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3D-Konstruktion</a:t>
            </a:r>
          </a:p>
        </p:txBody>
      </p:sp>
      <p:pic>
        <p:nvPicPr>
          <p:cNvPr id="332" name="3D_Konstruktion_Array_ohne_Kante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2710888"/>
            <a:ext cx="4203701" cy="631881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3" name="Array_gefertigt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786" y="2730500"/>
            <a:ext cx="4841788" cy="614680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7353300" y="1447800"/>
            <a:ext cx="32004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gefertigtes Array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525000" cy="838200"/>
          </a:xfrm>
          <a:prstGeom prst="rect">
            <a:avLst/>
          </a:prstGeom>
        </p:spPr>
        <p:txBody>
          <a:bodyPr anchor="ctr"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Inhalt</a:t>
            </a:r>
          </a:p>
        </p:txBody>
      </p:sp>
      <p:sp>
        <p:nvSpPr>
          <p:cNvPr id="144" name="Shape 144"/>
          <p:cNvSpPr>
            <a:spLocks noGrp="1"/>
          </p:cNvSpPr>
          <p:nvPr>
            <p:ph type="subTitle" idx="1"/>
          </p:nvPr>
        </p:nvSpPr>
        <p:spPr>
          <a:xfrm>
            <a:off x="1689100" y="2413000"/>
            <a:ext cx="9893300" cy="6477000"/>
          </a:xfrm>
          <a:prstGeom prst="rect">
            <a:avLst/>
          </a:prstGeom>
        </p:spPr>
        <p:txBody>
          <a:bodyPr/>
          <a:lstStyle/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Einführung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Mikrofonarray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Schätzverfahren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Suchverfahren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Untersuchung des Mikrofonarrays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Alternative Arraygeometrie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Algorithmus</a:t>
            </a:r>
          </a:p>
          <a:p>
            <a:pPr marL="539999" indent="-539999" algn="l" defTabSz="449580">
              <a:lnSpc>
                <a:spcPct val="120000"/>
              </a:lnSpc>
              <a:buSzPct val="100000"/>
              <a:buAutoNum type="arabicPeriod"/>
              <a:defRPr sz="3900">
                <a:latin typeface="Helvetica"/>
                <a:ea typeface="Helvetica"/>
                <a:cs typeface="Helvetica"/>
                <a:sym typeface="Helvetica"/>
              </a:defRPr>
            </a:pPr>
            <a:r>
              <a:t>Anzeigegerät (GUI)</a:t>
            </a:r>
          </a:p>
        </p:txBody>
      </p:sp>
      <p:sp>
        <p:nvSpPr>
          <p:cNvPr id="145" name="Shape 145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46" name="Shape 146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337" name="Shape 337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38" name="Shape 338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7 Algorithmus</a:t>
            </a:r>
          </a:p>
        </p:txBody>
      </p:sp>
      <p:sp>
        <p:nvSpPr>
          <p:cNvPr id="339" name="Shape 339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341" name="main_ablaufdiagram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1447800"/>
            <a:ext cx="5130801" cy="7722649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Shape 342"/>
          <p:cNvSpPr/>
          <p:nvPr/>
        </p:nvSpPr>
        <p:spPr>
          <a:xfrm>
            <a:off x="5029200" y="177800"/>
            <a:ext cx="77343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Ablauf der Hauptroutine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345" name="Shape 345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6" name="Shape 346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8 </a:t>
            </a:r>
            <a:r>
              <a:rPr sz="3900"/>
              <a:t>Anzeigegerät (GUI)</a:t>
            </a:r>
          </a:p>
        </p:txBody>
      </p:sp>
      <p:sp>
        <p:nvSpPr>
          <p:cNvPr id="347" name="Shape 347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8" name="Shape 348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49" name="Shape 349"/>
          <p:cNvSpPr/>
          <p:nvPr/>
        </p:nvSpPr>
        <p:spPr>
          <a:xfrm>
            <a:off x="1104900" y="1574800"/>
            <a:ext cx="41275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Model-View-Controller</a:t>
            </a:r>
          </a:p>
        </p:txBody>
      </p:sp>
      <p:sp>
        <p:nvSpPr>
          <p:cNvPr id="350" name="Shape 350"/>
          <p:cNvSpPr/>
          <p:nvPr/>
        </p:nvSpPr>
        <p:spPr>
          <a:xfrm>
            <a:off x="6959600" y="1574800"/>
            <a:ext cx="53467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Graphical User Interface (GUI)</a:t>
            </a:r>
          </a:p>
        </p:txBody>
      </p:sp>
      <p:pic>
        <p:nvPicPr>
          <p:cNvPr id="351" name="gui_mv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3061466"/>
            <a:ext cx="6013062" cy="254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gui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199" y="2565400"/>
            <a:ext cx="6413501" cy="6326929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Shape 353"/>
          <p:cNvSpPr/>
          <p:nvPr/>
        </p:nvSpPr>
        <p:spPr>
          <a:xfrm>
            <a:off x="317500" y="6248400"/>
            <a:ext cx="5956300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pPr defTabSz="44958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Kommunikation von Model zu Controller unter Verwendung des Observer-Pattern</a:t>
            </a:r>
          </a:p>
          <a:p>
            <a:pPr defTabSz="449580">
              <a:defRPr sz="2500">
                <a:latin typeface="Helvetica"/>
                <a:ea typeface="Helvetica"/>
                <a:cs typeface="Helvetica"/>
                <a:sym typeface="Helvetica"/>
              </a:defRPr>
            </a:pPr>
            <a:r>
              <a:t>(kein Polling notwendig)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>
            <a:spLocks noGrp="1"/>
          </p:cNvSpPr>
          <p:nvPr>
            <p:ph type="sldNum" sz="quarter" idx="2"/>
          </p:nvPr>
        </p:nvSpPr>
        <p:spPr>
          <a:xfrm>
            <a:off x="12444474" y="9323999"/>
            <a:ext cx="396826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356" name="Shape 356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7" name="Shape 357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9613900" cy="838200"/>
          </a:xfrm>
          <a:prstGeom prst="rect">
            <a:avLst/>
          </a:prstGeom>
        </p:spPr>
        <p:txBody>
          <a:bodyPr/>
          <a:lstStyle/>
          <a:p>
            <a:pPr algn="l" defTabSz="449580">
              <a:lnSpc>
                <a:spcPct val="110000"/>
              </a:lnSpc>
              <a:defRPr sz="2950">
                <a:latin typeface="Helvetica"/>
                <a:ea typeface="Helvetica"/>
                <a:cs typeface="Helvetica"/>
                <a:sym typeface="Helvetica"/>
              </a:defRPr>
            </a:pPr>
            <a:r>
              <a:rPr sz="4400"/>
              <a:t>8 </a:t>
            </a:r>
            <a:r>
              <a:rPr sz="3900"/>
              <a:t>Anzeigegerät (GUI)</a:t>
            </a:r>
          </a:p>
        </p:txBody>
      </p:sp>
      <p:sp>
        <p:nvSpPr>
          <p:cNvPr id="358" name="Shape 358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59" name="Shape 359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0" name="Shape 360"/>
          <p:cNvSpPr/>
          <p:nvPr/>
        </p:nvSpPr>
        <p:spPr>
          <a:xfrm>
            <a:off x="1333500" y="1460500"/>
            <a:ext cx="48514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Zustandsautomat zum Empfang serieller Daten</a:t>
            </a:r>
          </a:p>
        </p:txBody>
      </p:sp>
      <p:pic>
        <p:nvPicPr>
          <p:cNvPr id="361" name="gui_stateMachine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32100"/>
            <a:ext cx="6959601" cy="6266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UART_Protokol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582" y="2590800"/>
            <a:ext cx="6832601" cy="2160135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363"/>
          <p:cNvSpPr/>
          <p:nvPr/>
        </p:nvSpPr>
        <p:spPr>
          <a:xfrm>
            <a:off x="6997700" y="1422400"/>
            <a:ext cx="4851400" cy="116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Übertragungsprotokoll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0" y="2857500"/>
            <a:ext cx="13004800" cy="52070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67" name="Shape 367"/>
          <p:cNvSpPr>
            <a:spLocks noGrp="1"/>
          </p:cNvSpPr>
          <p:nvPr>
            <p:ph type="ctrTitle"/>
          </p:nvPr>
        </p:nvSpPr>
        <p:spPr>
          <a:xfrm>
            <a:off x="6324600" y="4800600"/>
            <a:ext cx="5651500" cy="1320800"/>
          </a:xfrm>
          <a:prstGeom prst="rect">
            <a:avLst/>
          </a:prstGeom>
        </p:spPr>
        <p:txBody>
          <a:bodyPr anchor="ctr"/>
          <a:lstStyle>
            <a:lvl1pPr defTabSz="449580">
              <a:lnSpc>
                <a:spcPct val="110000"/>
              </a:lnSpc>
              <a:defRPr sz="4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550"/>
            </a:pPr>
            <a:r>
              <a:rPr sz="4000"/>
              <a:t>Vielen Dank!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0" name="Shape 150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77724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1 Einführung</a:t>
            </a:r>
          </a:p>
        </p:txBody>
      </p:sp>
      <p:sp>
        <p:nvSpPr>
          <p:cNvPr id="152" name="Shape 152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3" name="Sprecher_In_Rau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1470659"/>
            <a:ext cx="8839201" cy="751332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Sprecher im Raum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58" name="Shape 158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1148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1 Einführung</a:t>
            </a:r>
          </a:p>
        </p:txBody>
      </p:sp>
      <p:sp>
        <p:nvSpPr>
          <p:cNvPr id="159" name="Shape 159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60" name="Blockschaltbild_System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53" y="3365500"/>
            <a:ext cx="12560109" cy="3009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Shape 161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Blockschaltbild</a:t>
            </a:r>
          </a:p>
        </p:txBody>
      </p:sp>
      <p:sp>
        <p:nvSpPr>
          <p:cNvPr id="162" name="Shape 162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1148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1 Einführung</a:t>
            </a:r>
          </a:p>
        </p:txBody>
      </p:sp>
      <p:sp>
        <p:nvSpPr>
          <p:cNvPr id="167" name="Shape 167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Hardware</a:t>
            </a:r>
          </a:p>
        </p:txBody>
      </p:sp>
      <p:pic>
        <p:nvPicPr>
          <p:cNvPr id="169" name="Foto_MikrofonArra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968576"/>
            <a:ext cx="4751755" cy="6032501"/>
          </a:xfrm>
          <a:prstGeom prst="rect">
            <a:avLst/>
          </a:prstGeom>
          <a:ln w="12700">
            <a:solidFill>
              <a:srgbClr val="484848"/>
            </a:solidFill>
            <a:miter lim="400000"/>
          </a:ln>
        </p:spPr>
      </p:pic>
      <p:pic>
        <p:nvPicPr>
          <p:cNvPr id="170" name="Foto_DSP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7085" y="2946400"/>
            <a:ext cx="5272816" cy="6045200"/>
          </a:xfrm>
          <a:prstGeom prst="rect">
            <a:avLst/>
          </a:prstGeom>
          <a:ln w="12700">
            <a:solidFill>
              <a:srgbClr val="484848"/>
            </a:solidFill>
            <a:miter lim="400000"/>
          </a:ln>
        </p:spPr>
      </p:pic>
      <p:sp>
        <p:nvSpPr>
          <p:cNvPr id="171" name="Shape 171"/>
          <p:cNvSpPr>
            <a:spLocks noGrp="1"/>
          </p:cNvSpPr>
          <p:nvPr>
            <p:ph type="subTitle" sz="quarter" idx="1"/>
          </p:nvPr>
        </p:nvSpPr>
        <p:spPr>
          <a:xfrm>
            <a:off x="1689100" y="1485900"/>
            <a:ext cx="3492500" cy="1358900"/>
          </a:xfrm>
          <a:prstGeom prst="rect">
            <a:avLst/>
          </a:prstGeom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kugelförmiges Mikrofonarray</a:t>
            </a:r>
          </a:p>
        </p:txBody>
      </p:sp>
      <p:sp>
        <p:nvSpPr>
          <p:cNvPr id="172" name="Shape 172"/>
          <p:cNvSpPr/>
          <p:nvPr/>
        </p:nvSpPr>
        <p:spPr>
          <a:xfrm>
            <a:off x="7416800" y="1485900"/>
            <a:ext cx="35941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defTabSz="449580">
              <a:defRPr sz="3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digitaler Signalprozessor</a:t>
            </a:r>
          </a:p>
        </p:txBody>
      </p:sp>
      <p:sp>
        <p:nvSpPr>
          <p:cNvPr id="173" name="Shape 173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1148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1 Einführung</a:t>
            </a:r>
          </a:p>
        </p:txBody>
      </p:sp>
      <p:sp>
        <p:nvSpPr>
          <p:cNvPr id="178" name="Shape 178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Anforderung</a:t>
            </a:r>
          </a:p>
        </p:txBody>
      </p:sp>
      <p:sp>
        <p:nvSpPr>
          <p:cNvPr id="180" name="Shape 180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graphicFrame>
        <p:nvGraphicFramePr>
          <p:cNvPr id="181" name="Table 181"/>
          <p:cNvGraphicFramePr/>
          <p:nvPr/>
        </p:nvGraphicFramePr>
        <p:xfrm>
          <a:off x="2273300" y="2082375"/>
          <a:ext cx="7969051" cy="6299199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4762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065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9869">
                <a:tc>
                  <a:txBody>
                    <a:bodyPr/>
                    <a:lstStyle/>
                    <a:p>
                      <a:pPr algn="l" defTabSz="4495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ym typeface="Helvetica"/>
                        </a:rPr>
                        <a:t>Parameter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9DF8DF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49580"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000" b="1">
                          <a:sym typeface="Helvetica"/>
                        </a:rPr>
                        <a:t>Wert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9DF8DF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Winkelauflösung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7,1°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>
                        <a:defRPr sz="3000"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  <a:r>
                        <a:t>Winkelberiech für </a:t>
                      </a:r>
                      <a:r>
                        <a:rPr>
                          <a:latin typeface="STIXGeneral"/>
                          <a:ea typeface="STIXGeneral"/>
                          <a:cs typeface="STIXGeneral"/>
                          <a:sym typeface="STIXGeneral"/>
                        </a:rPr>
                        <a:t>ϕ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-90° bis 90°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Winkelberiech für 𝜃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0° bis 359°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Richtungen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CFCFCE"/>
                    </a:solidFill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1326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CFCF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Datenblocklänge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512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Abtastfrequenz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48kHz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94190">
                <a:tc>
                  <a:txBody>
                    <a:bodyPr/>
                    <a:lstStyle/>
                    <a:p>
                      <a:pPr algn="l"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Rechenzeit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828281">
                        <a:alpha val="39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defTabSz="449580"/>
                      <a:r>
                        <a:rPr sz="3000"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10,7 ms</a:t>
                      </a: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  <a:miter lim="400000"/>
                    </a:lnL>
                    <a:lnR>
                      <a:solidFill>
                        <a:srgbClr val="000000"/>
                      </a:solidFill>
                      <a:miter lim="400000"/>
                    </a:lnR>
                    <a:lnT>
                      <a:solidFill>
                        <a:srgbClr val="000000"/>
                      </a:solidFill>
                      <a:miter lim="400000"/>
                    </a:lnT>
                    <a:lnB>
                      <a:solidFill>
                        <a:srgbClr val="000000"/>
                      </a:solidFill>
                      <a:miter lim="400000"/>
                    </a:lnB>
                    <a:solidFill>
                      <a:srgbClr val="828281">
                        <a:alpha val="39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82" name="Shape 182"/>
          <p:cNvSpPr/>
          <p:nvPr/>
        </p:nvSpPr>
        <p:spPr>
          <a:xfrm>
            <a:off x="10490200" y="7721600"/>
            <a:ext cx="2349500" cy="53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>
            <a:lvl1pPr algn="l" defTabSz="449580">
              <a:defRPr sz="3000">
                <a:solidFill>
                  <a:srgbClr val="FF283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Echtzeit!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1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1148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2 Mikrofonarray</a:t>
            </a:r>
          </a:p>
        </p:txBody>
      </p:sp>
      <p:sp>
        <p:nvSpPr>
          <p:cNvPr id="187" name="Shape 187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88" name="Shape 188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Prinzip  - Fernfeld</a:t>
            </a:r>
          </a:p>
        </p:txBody>
      </p:sp>
      <p:sp>
        <p:nvSpPr>
          <p:cNvPr id="189" name="Shape 189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0" name="Fernfeld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2514600"/>
            <a:ext cx="10833101" cy="47268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93" name="Shape 193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1148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2 Mikrofonarray</a:t>
            </a:r>
          </a:p>
        </p:txBody>
      </p:sp>
      <p:sp>
        <p:nvSpPr>
          <p:cNvPr id="195" name="Shape 195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96" name="Shape 196"/>
          <p:cNvSpPr/>
          <p:nvPr/>
        </p:nvSpPr>
        <p:spPr>
          <a:xfrm>
            <a:off x="8648700" y="177800"/>
            <a:ext cx="41148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Prinzip - Array</a:t>
            </a:r>
          </a:p>
        </p:txBody>
      </p:sp>
      <p:sp>
        <p:nvSpPr>
          <p:cNvPr id="197" name="Shape 197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98" name="tem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7100" y="4672931"/>
            <a:ext cx="1407584" cy="444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temp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7100" y="5346700"/>
            <a:ext cx="2070100" cy="535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temp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1100" y="2692400"/>
            <a:ext cx="3573585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3D_Array_Prinzip_2.pd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2146300"/>
            <a:ext cx="7233988" cy="5943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7975600" y="6616700"/>
            <a:ext cx="4838700" cy="1952870"/>
            <a:chOff x="0" y="0"/>
            <a:chExt cx="4838700" cy="1952869"/>
          </a:xfrm>
        </p:grpSpPr>
        <p:pic>
          <p:nvPicPr>
            <p:cNvPr id="202" name="temp.pdf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900" y="152400"/>
              <a:ext cx="4584700" cy="10486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3" name="Shape 203"/>
            <p:cNvSpPr/>
            <p:nvPr/>
          </p:nvSpPr>
          <p:spPr>
            <a:xfrm>
              <a:off x="0" y="0"/>
              <a:ext cx="4838700" cy="1358900"/>
            </a:xfrm>
            <a:prstGeom prst="rect">
              <a:avLst/>
            </a:prstGeom>
            <a:noFill/>
            <a:ln w="38100" cap="flat">
              <a:solidFill>
                <a:srgbClr val="FF272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pic>
          <p:nvPicPr>
            <p:cNvPr id="204" name="temp.pd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0900" y="1562100"/>
              <a:ext cx="3077308" cy="3907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2" animBg="1" advAuto="0"/>
      <p:bldP spid="199" grpId="3" animBg="1" advAuto="0"/>
      <p:bldP spid="200" grpId="1" animBg="1" advAuto="0"/>
      <p:bldP spid="205" grpId="4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>
            <a:spLocks noGrp="1"/>
          </p:cNvSpPr>
          <p:nvPr>
            <p:ph type="sldNum" sz="quarter" idx="2"/>
          </p:nvPr>
        </p:nvSpPr>
        <p:spPr>
          <a:xfrm>
            <a:off x="12585737" y="9323999"/>
            <a:ext cx="255563" cy="4064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algn="r">
              <a:defRPr sz="2000">
                <a:solidFill>
                  <a:srgbClr val="3E3E3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-38100" y="0"/>
            <a:ext cx="13068300" cy="1168400"/>
          </a:xfrm>
          <a:prstGeom prst="rect">
            <a:avLst/>
          </a:prstGeom>
          <a:solidFill>
            <a:srgbClr val="9EF7E0"/>
          </a:solidFill>
          <a:ln w="12700">
            <a:miter lim="400000"/>
          </a:ln>
        </p:spPr>
        <p:txBody>
          <a:bodyPr lIns="101600" tIns="101600" rIns="101600" bIns="101600"/>
          <a:lstStyle/>
          <a:p>
            <a:pPr algn="l" defTabSz="4500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ctrTitle"/>
          </p:nvPr>
        </p:nvSpPr>
        <p:spPr>
          <a:xfrm>
            <a:off x="215900" y="177800"/>
            <a:ext cx="4597400" cy="838200"/>
          </a:xfrm>
          <a:prstGeom prst="rect">
            <a:avLst/>
          </a:prstGeom>
        </p:spPr>
        <p:txBody>
          <a:bodyPr/>
          <a:lstStyle>
            <a:lvl1pPr algn="l" defTabSz="449580">
              <a:lnSpc>
                <a:spcPct val="110000"/>
              </a:lnSpc>
              <a:defRPr sz="4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950"/>
            </a:pPr>
            <a:r>
              <a:rPr sz="4400"/>
              <a:t>3 Schätzverfahren</a:t>
            </a:r>
          </a:p>
        </p:txBody>
      </p:sp>
      <p:sp>
        <p:nvSpPr>
          <p:cNvPr id="210" name="Shape 210"/>
          <p:cNvSpPr/>
          <p:nvPr/>
        </p:nvSpPr>
        <p:spPr>
          <a:xfrm>
            <a:off x="0" y="1156390"/>
            <a:ext cx="13037989" cy="11162"/>
          </a:xfrm>
          <a:prstGeom prst="line">
            <a:avLst/>
          </a:prstGeom>
          <a:ln w="381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211" name="Shape 211"/>
          <p:cNvSpPr/>
          <p:nvPr/>
        </p:nvSpPr>
        <p:spPr>
          <a:xfrm>
            <a:off x="5549900" y="177800"/>
            <a:ext cx="7213600" cy="83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/>
          <a:lstStyle>
            <a:lvl1pPr algn="r" defTabSz="449580">
              <a:lnSpc>
                <a:spcPct val="110000"/>
              </a:lnSpc>
              <a:defRPr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sz="2050"/>
            </a:pPr>
            <a:r>
              <a:rPr sz="3500"/>
              <a:t>Prinzip - Kreuzkorrelation   </a:t>
            </a:r>
          </a:p>
        </p:txBody>
      </p:sp>
      <p:sp>
        <p:nvSpPr>
          <p:cNvPr id="212" name="Shape 212"/>
          <p:cNvSpPr/>
          <p:nvPr/>
        </p:nvSpPr>
        <p:spPr>
          <a:xfrm flipV="1">
            <a:off x="-49630" y="9308373"/>
            <a:ext cx="13062951" cy="692"/>
          </a:xfrm>
          <a:prstGeom prst="line">
            <a:avLst/>
          </a:prstGeom>
          <a:ln w="12700">
            <a:solidFill>
              <a:srgbClr val="9C9C9C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213" name="Kreuzkorrelation_Prinzi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1313648"/>
            <a:ext cx="4279901" cy="79065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roup 218"/>
          <p:cNvGrpSpPr/>
          <p:nvPr/>
        </p:nvGrpSpPr>
        <p:grpSpPr>
          <a:xfrm>
            <a:off x="584200" y="2732107"/>
            <a:ext cx="4483100" cy="1496993"/>
            <a:chOff x="0" y="0"/>
            <a:chExt cx="4483100" cy="1496992"/>
          </a:xfrm>
        </p:grpSpPr>
        <p:pic>
          <p:nvPicPr>
            <p:cNvPr id="214" name="temp.pd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" y="0"/>
              <a:ext cx="4267201" cy="4861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217" name="Group 217"/>
            <p:cNvGrpSpPr/>
            <p:nvPr/>
          </p:nvGrpSpPr>
          <p:grpSpPr>
            <a:xfrm>
              <a:off x="0" y="569892"/>
              <a:ext cx="4483100" cy="927101"/>
              <a:chOff x="0" y="0"/>
              <a:chExt cx="4483100" cy="927100"/>
            </a:xfrm>
          </p:grpSpPr>
          <p:pic>
            <p:nvPicPr>
              <p:cNvPr id="215" name="temp.pdf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8900" y="38100"/>
                <a:ext cx="4318001" cy="8636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16" name="Shape 216"/>
              <p:cNvSpPr/>
              <p:nvPr/>
            </p:nvSpPr>
            <p:spPr>
              <a:xfrm>
                <a:off x="0" y="0"/>
                <a:ext cx="4483100" cy="927100"/>
              </a:xfrm>
              <a:prstGeom prst="rect">
                <a:avLst/>
              </a:prstGeom>
              <a:noFill/>
              <a:ln w="38100" cap="flat">
                <a:solidFill>
                  <a:srgbClr val="FF2722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4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221" name="Group 221"/>
          <p:cNvGrpSpPr/>
          <p:nvPr/>
        </p:nvGrpSpPr>
        <p:grpSpPr>
          <a:xfrm>
            <a:off x="584200" y="4686300"/>
            <a:ext cx="3225800" cy="927100"/>
            <a:chOff x="0" y="0"/>
            <a:chExt cx="3225800" cy="927100"/>
          </a:xfrm>
        </p:grpSpPr>
        <p:pic>
          <p:nvPicPr>
            <p:cNvPr id="219" name="temp.pd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4300" y="152400"/>
              <a:ext cx="2755900" cy="64026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0" name="Shape 220"/>
            <p:cNvSpPr/>
            <p:nvPr/>
          </p:nvSpPr>
          <p:spPr>
            <a:xfrm>
              <a:off x="0" y="0"/>
              <a:ext cx="3225800" cy="927100"/>
            </a:xfrm>
            <a:prstGeom prst="rect">
              <a:avLst/>
            </a:prstGeom>
            <a:noFill/>
            <a:ln w="38100" cap="flat">
              <a:solidFill>
                <a:srgbClr val="FF2722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1" animBg="1" advAuto="0"/>
      <p:bldP spid="221" grpId="2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301</Words>
  <Application>Microsoft Office PowerPoint</Application>
  <PresentationFormat>Benutzerdefiniert</PresentationFormat>
  <Paragraphs>119</Paragraphs>
  <Slides>23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8" baseType="lpstr">
      <vt:lpstr>Gill Sans</vt:lpstr>
      <vt:lpstr>Helvetica</vt:lpstr>
      <vt:lpstr>Lucida Grande</vt:lpstr>
      <vt:lpstr>STIXGeneral</vt:lpstr>
      <vt:lpstr>White</vt:lpstr>
      <vt:lpstr>Acoustic localisation of a speaker source in a reverberant environment  Mathias Buder</vt:lpstr>
      <vt:lpstr>Inhalt</vt:lpstr>
      <vt:lpstr>1 Einführung</vt:lpstr>
      <vt:lpstr>1 Einführung</vt:lpstr>
      <vt:lpstr>1 Einführung</vt:lpstr>
      <vt:lpstr>1 Einführung</vt:lpstr>
      <vt:lpstr>2 Mikrofonarray</vt:lpstr>
      <vt:lpstr>2 Mikrofonarray</vt:lpstr>
      <vt:lpstr>3 Schätzverfahren</vt:lpstr>
      <vt:lpstr>3 Schätzverfahren</vt:lpstr>
      <vt:lpstr>3 Schätzverfahren</vt:lpstr>
      <vt:lpstr>3 Schätzverfahren</vt:lpstr>
      <vt:lpstr>4 Suchverfahren</vt:lpstr>
      <vt:lpstr>5 Untersuchung des Mikrofonarrays</vt:lpstr>
      <vt:lpstr>6 Alternative Arraygeometrie</vt:lpstr>
      <vt:lpstr>6 Alternative Arraygeometrie</vt:lpstr>
      <vt:lpstr>6 Alternative Arraygeometrie</vt:lpstr>
      <vt:lpstr>6 Alternative Arraygeometrie</vt:lpstr>
      <vt:lpstr>6 Alternative Arraygeometrie</vt:lpstr>
      <vt:lpstr>7 Algorithmus</vt:lpstr>
      <vt:lpstr>8 Anzeigegerät (GUI)</vt:lpstr>
      <vt:lpstr>8 Anzeigegerät (GUI)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Sprecherlokalisierung eines Sprechers im Raum unter Verwendung eines kugelförmigen Mikrofonarrays  Mathias Buder</dc:title>
  <cp:lastModifiedBy>Mathias Buder</cp:lastModifiedBy>
  <cp:revision>2</cp:revision>
  <dcterms:modified xsi:type="dcterms:W3CDTF">2022-11-19T19:29:47Z</dcterms:modified>
</cp:coreProperties>
</file>